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63A7"/>
    <a:srgbClr val="E45817"/>
    <a:srgbClr val="E52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5" d="100"/>
          <a:sy n="105" d="100"/>
        </p:scale>
        <p:origin x="-144" y="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46D10-B9FD-4F6C-8542-2BF159FE6B81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1BBB-68F4-4BA9-8399-195C0C01388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F53B2-AFF9-40E5-B5F4-B18B230585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9DA61-ABE9-ED40-BD1C-FE202107040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38B0AF-3CF4-B748-9142-26CD62ECC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-page_2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306" y="39200"/>
            <a:ext cx="9021388" cy="677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imgres?imgurl=http://lifeondoverbeach.files.wordpress.com/2010/03/john-f-kennedy.jpg&amp;imgrefurl=http://lifeondoverbeach.wordpress.com/2010/03/22/john-f-kennedy-on-what-is-dangerous-about-extremists/&amp;usg=__3pZEhNEnEoUkZyua7v_8PhQ43Es=&amp;h=500&amp;w=400&amp;sz=40&amp;hl=en&amp;start=4&amp;zoom=1&amp;um=1&amp;itbs=1&amp;tbnid=FFo9V-Suy7wHHM:&amp;tbnh=130&amp;tbnw=104&amp;prev=/images?q=john+f+kennedy&amp;um=1&amp;hl=en&amp;tbs=isch: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imgres?imgurl=http://worldslatestnews.com/career/wp-content/uploads/2008/12/travel-journalist1.jpg&amp;imgrefurl=http://worldslatestnews.com/career/&amp;usg=__N9nsf21mFDSM2gicj8Nt00HBcMk=&amp;h=680&amp;w=1024&amp;sz=206&amp;hl=en&amp;start=9&amp;zoom=1&amp;um=1&amp;itbs=1&amp;tbnid=RoDp7HNkow9-BM:&amp;tbnh=100&amp;tbnw=150&amp;prev=/images?q=journalist&amp;um=1&amp;hl=en&amp;sa=G&amp;tbs=isch: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imgres?imgurl=http://blog.productionwizard.com/wp-content/uploads/2009/04/conservativehomeblogscomjpeg.jpeg&amp;imgrefurl=http://blog.productionwizard.com/index.php/tag/jeremy-paxman/&amp;usg=__g9iBehE8AvQcDxYNnKvQRHdFdI8=&amp;h=239&amp;w=175&amp;sz=15&amp;hl=en&amp;start=2&amp;zoom=1&amp;um=1&amp;itbs=1&amp;tbnid=fvS-M7Ut61qfsM:&amp;tbnh=109&amp;tbnw=80&amp;prev=/images?q=jeremy+paxman&amp;um=1&amp;hl=en&amp;sa=X&amp;tbs=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4" name="Picture 3" descr="Front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6858001"/>
            </a:xfrm>
            <a:prstGeom prst="rect">
              <a:avLst/>
            </a:prstGeom>
          </p:spPr>
        </p:pic>
        <p:pic>
          <p:nvPicPr>
            <p:cNvPr id="7" name="Picture 6" descr="fron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836" t="82363" r="6746" b="2998"/>
            <a:stretch/>
          </p:blipFill>
          <p:spPr>
            <a:xfrm>
              <a:off x="7574099" y="5648476"/>
              <a:ext cx="1318381" cy="100390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572000" y="4562544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The role of the Executive and the Trustees in a crisis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Robin Swinbank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Six case studies in the voluntary sector: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Child-protection charity chief executive convicted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Charity boss falsely accused of sexual abuse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Care worker accused of stealing from a service user 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Teenage welfare charity accused of letting children in its care take drugs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Care charity who had child with learning difficulties in its care involved in a fatal accident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Nursery boss accused with child abuse</a:t>
            </a:r>
          </a:p>
          <a:p>
            <a:pPr marL="800100" lvl="1" indent="-342900">
              <a:buNone/>
            </a:pPr>
            <a:endParaRPr lang="en-US" sz="2000" dirty="0" smtClean="0">
              <a:solidFill>
                <a:srgbClr val="818284"/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492918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863A7"/>
                </a:solidFill>
                <a:latin typeface="Calibri" pitchFamily="34" charset="0"/>
              </a:rPr>
              <a:t>	John F Kennedy</a:t>
            </a:r>
          </a:p>
          <a:p>
            <a:endParaRPr lang="en-US" dirty="0" smtClean="0">
              <a:solidFill>
                <a:srgbClr val="7863A7"/>
              </a:solidFill>
              <a:latin typeface="Calibri" pitchFamily="34" charset="0"/>
            </a:endParaRPr>
          </a:p>
          <a:p>
            <a:endParaRPr lang="en-US" dirty="0">
              <a:solidFill>
                <a:srgbClr val="7863A7"/>
              </a:solidFill>
              <a:latin typeface="Calibri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62000" y="1773238"/>
            <a:ext cx="41703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“The Chinese use two brush strokes to write the word 'crisis.' </a:t>
            </a:r>
          </a:p>
          <a:p>
            <a:pPr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One brush stroke stands for danger; the other for opportunity. </a:t>
            </a:r>
            <a:br>
              <a:rPr lang="en-US" sz="2000" dirty="0">
                <a:solidFill>
                  <a:srgbClr val="818284"/>
                </a:solidFill>
                <a:latin typeface="Calibri" pitchFamily="34" charset="0"/>
              </a:rPr>
            </a:b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In a crisis, be aware of the danger</a:t>
            </a:r>
          </a:p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- But </a:t>
            </a:r>
            <a:r>
              <a:rPr lang="en-US" sz="2000" dirty="0" err="1">
                <a:solidFill>
                  <a:srgbClr val="818284"/>
                </a:solidFill>
                <a:latin typeface="Calibri" pitchFamily="34" charset="0"/>
              </a:rPr>
              <a:t>recognise</a:t>
            </a: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 the opportunity.”</a:t>
            </a:r>
          </a:p>
          <a:p>
            <a:pPr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742950" lvl="1" indent="-285750"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  <p:pic>
        <p:nvPicPr>
          <p:cNvPr id="12" name="Picture 4" descr="john-f-kenned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1773238"/>
            <a:ext cx="1509713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5" name="TextBox 4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0" y="1236116"/>
            <a:ext cx="8229600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7863A7"/>
                </a:solidFill>
                <a:latin typeface="Calibri" pitchFamily="34" charset="0"/>
              </a:rPr>
              <a:t>	What </a:t>
            </a:r>
            <a:r>
              <a:rPr lang="en-US" sz="3200" dirty="0">
                <a:solidFill>
                  <a:srgbClr val="7863A7"/>
                </a:solidFill>
                <a:latin typeface="Calibri" pitchFamily="34" charset="0"/>
              </a:rPr>
              <a:t>is it like being caught in the </a:t>
            </a:r>
            <a:r>
              <a:rPr lang="en-US" sz="3200" dirty="0" smtClean="0">
                <a:solidFill>
                  <a:srgbClr val="7863A7"/>
                </a:solidFill>
                <a:latin typeface="Calibri" pitchFamily="34" charset="0"/>
              </a:rPr>
              <a:t>media spotlight</a:t>
            </a:r>
            <a:r>
              <a:rPr lang="en-US" sz="3200" dirty="0">
                <a:solidFill>
                  <a:srgbClr val="7863A7"/>
                </a:solidFill>
                <a:latin typeface="Calibri" pitchFamily="34" charset="0"/>
              </a:rPr>
              <a:t>?</a:t>
            </a:r>
          </a:p>
          <a:p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  <a:p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62000" y="2420938"/>
            <a:ext cx="337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Imagine being interviewed on </a:t>
            </a:r>
            <a:r>
              <a:rPr lang="en-US" sz="2000" dirty="0" err="1">
                <a:solidFill>
                  <a:srgbClr val="818284"/>
                </a:solidFill>
                <a:latin typeface="Calibri" pitchFamily="34" charset="0"/>
              </a:rPr>
              <a:t>Newsnight</a:t>
            </a: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 by Jeremy </a:t>
            </a:r>
            <a:r>
              <a:rPr lang="en-US" sz="2000" dirty="0" err="1">
                <a:solidFill>
                  <a:srgbClr val="818284"/>
                </a:solidFill>
                <a:latin typeface="Calibri" pitchFamily="34" charset="0"/>
              </a:rPr>
              <a:t>Paxman</a:t>
            </a: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716463" y="2406650"/>
            <a:ext cx="3738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Or being door stepped at home by a media pack…</a:t>
            </a:r>
          </a:p>
          <a:p>
            <a:pPr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  <p:pic>
        <p:nvPicPr>
          <p:cNvPr id="19" name="Picture 4" descr="conservativehomeblogscom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240088"/>
            <a:ext cx="15128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travel-journalist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259138"/>
            <a:ext cx="23764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716463" y="5111750"/>
            <a:ext cx="604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>
                <a:solidFill>
                  <a:srgbClr val="818284"/>
                </a:solidFill>
                <a:latin typeface="Calibri" pitchFamily="34" charset="0"/>
              </a:rPr>
              <a:t>…and they ask you a question…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5" name="TextBox 4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0" y="1236116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7863A7"/>
                </a:solidFill>
                <a:latin typeface="Calibri" pitchFamily="34" charset="0"/>
              </a:rPr>
              <a:t>	</a:t>
            </a:r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762000" y="1066800"/>
            <a:ext cx="733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7863A7"/>
                </a:solidFill>
                <a:latin typeface="Calibri" pitchFamily="34" charset="0"/>
              </a:rPr>
              <a:t>… ‘Tell me, is it true, have you stopped embezzling your charity yet?’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762000" y="2349500"/>
            <a:ext cx="58975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</a:pPr>
            <a:r>
              <a:rPr lang="en-US" sz="2800" dirty="0">
                <a:solidFill>
                  <a:srgbClr val="818284"/>
                </a:solidFill>
                <a:latin typeface="Calibri" pitchFamily="34" charset="0"/>
              </a:rPr>
              <a:t>Now try and answer the question without incriminating yourself!</a:t>
            </a:r>
          </a:p>
          <a:p>
            <a:pPr marL="742950" lvl="1" indent="-285750">
              <a:buSzPct val="70000"/>
            </a:pPr>
            <a:endParaRPr lang="en-US" sz="2800" dirty="0">
              <a:solidFill>
                <a:srgbClr val="818284"/>
              </a:solidFill>
              <a:latin typeface="Calibri" pitchFamily="34" charset="0"/>
            </a:endParaRPr>
          </a:p>
          <a:p>
            <a:pPr marL="742950" lvl="1" indent="-285750">
              <a:buSzPct val="70000"/>
              <a:buFontTx/>
              <a:buChar char="•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742950" lvl="1" indent="-285750"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5" name="TextBox 4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0" y="1236116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7863A7"/>
                </a:solidFill>
                <a:latin typeface="Calibri" pitchFamily="34" charset="0"/>
              </a:rPr>
              <a:t>	</a:t>
            </a:r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" y="1066800"/>
            <a:ext cx="7913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7863A7"/>
                </a:solidFill>
                <a:latin typeface="Calibri" pitchFamily="34" charset="0"/>
              </a:rPr>
              <a:t>Welcome to the world of crisis management</a:t>
            </a:r>
          </a:p>
          <a:p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  <a:p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  <a:p>
            <a:endParaRPr lang="en-US" sz="3200" dirty="0">
              <a:solidFill>
                <a:srgbClr val="7863A7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62000" y="1843088"/>
            <a:ext cx="73596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Although you are completely innocent …</a:t>
            </a:r>
          </a:p>
          <a:p>
            <a:pPr marL="342900" indent="-342900"/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Answer ‘yes’ and it implies you have been embezzling funds.</a:t>
            </a:r>
            <a:br>
              <a:rPr lang="en-US" sz="2000" dirty="0">
                <a:solidFill>
                  <a:srgbClr val="818284"/>
                </a:solidFill>
                <a:latin typeface="Calibri" pitchFamily="34" charset="0"/>
              </a:rPr>
            </a:b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2000" dirty="0">
                <a:solidFill>
                  <a:srgbClr val="818284"/>
                </a:solidFill>
                <a:latin typeface="Calibri" pitchFamily="34" charset="0"/>
              </a:rPr>
              <a:t>Answer ‘no’ and its implies you are continuing to embezzle funds! </a:t>
            </a:r>
            <a:br>
              <a:rPr lang="en-US" sz="2000" dirty="0">
                <a:solidFill>
                  <a:srgbClr val="818284"/>
                </a:solidFill>
                <a:latin typeface="Calibri" pitchFamily="34" charset="0"/>
              </a:rPr>
            </a:b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800100" lvl="1" indent="-342900"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  <a:p>
            <a:pPr marL="800100" lvl="1" indent="-342900">
              <a:buSzPct val="70000"/>
            </a:pP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6" descr="bkgrnd_5796538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49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763"/>
            <a:ext cx="9144000" cy="836613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863A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1103313"/>
            <a:ext cx="8116887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buClr>
                <a:srgbClr val="7863A7"/>
              </a:buClr>
            </a:pPr>
            <a:r>
              <a:rPr lang="en-GB" sz="2400">
                <a:solidFill>
                  <a:srgbClr val="7863A7"/>
                </a:solidFill>
                <a:latin typeface="Calibri" pitchFamily="34" charset="0"/>
              </a:rPr>
              <a:t>Win a £1,</a:t>
            </a:r>
            <a:r>
              <a:rPr lang="en-US" sz="2400">
                <a:solidFill>
                  <a:srgbClr val="7863A7"/>
                </a:solidFill>
                <a:latin typeface="Calibri" pitchFamily="34" charset="0"/>
              </a:rPr>
              <a:t>000 donation to your charity</a:t>
            </a:r>
            <a:endParaRPr lang="en-US" sz="1600">
              <a:solidFill>
                <a:srgbClr val="7F7F7F"/>
              </a:solidFill>
              <a:latin typeface="Calibri" pitchFamily="34" charset="0"/>
            </a:endParaRPr>
          </a:p>
          <a:p>
            <a:pPr defTabSz="457200">
              <a:lnSpc>
                <a:spcPct val="150000"/>
              </a:lnSpc>
              <a:buClr>
                <a:srgbClr val="7863A7"/>
              </a:buClr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  <a:latin typeface="Calibri" pitchFamily="34" charset="0"/>
              </a:rPr>
              <a:t> Please fill in a feedback form before you leave to be in with a chance to win</a:t>
            </a:r>
          </a:p>
          <a:p>
            <a:pPr defTabSz="457200">
              <a:lnSpc>
                <a:spcPct val="150000"/>
              </a:lnSpc>
              <a:buClr>
                <a:srgbClr val="7863A7"/>
              </a:buClr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  <a:latin typeface="Calibri" pitchFamily="34" charset="0"/>
              </a:rPr>
              <a:t> Plus, receive a free guide to insurance</a:t>
            </a:r>
            <a:endParaRPr lang="en-US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05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4150"/>
            <a:ext cx="2068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9144000" cy="687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335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For more information, contact us at: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52536" y="645449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</a:rPr>
              <a:t>Conference House Ltd. 24 St. Clements Passage, Huntingdon, </a:t>
            </a:r>
            <a:r>
              <a:rPr lang="en-US" sz="1100" dirty="0" err="1" smtClean="0">
                <a:solidFill>
                  <a:srgbClr val="FFFFFF"/>
                </a:solidFill>
              </a:rPr>
              <a:t>Cambs.</a:t>
            </a:r>
            <a:r>
              <a:rPr lang="en-US" sz="1100" dirty="0" smtClean="0">
                <a:solidFill>
                  <a:srgbClr val="FFFFFF"/>
                </a:solidFill>
              </a:rPr>
              <a:t> PE29 3TP</a:t>
            </a:r>
          </a:p>
          <a:p>
            <a:pPr algn="r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855" y="5729898"/>
            <a:ext cx="534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07831 364744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855" y="6042139"/>
            <a:ext cx="533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robin@thecounselhouse.com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855" y="6346939"/>
            <a:ext cx="533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www.thecounselhouse.com</a:t>
            </a:r>
          </a:p>
        </p:txBody>
      </p:sp>
      <p:pic>
        <p:nvPicPr>
          <p:cNvPr id="15" name="Picture 14" descr="shutterstock_65118157 [Converted]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67544" y="5782880"/>
            <a:ext cx="250895" cy="86885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208866" y="2276872"/>
            <a:ext cx="2794000" cy="1397000"/>
          </a:xfrm>
          <a:prstGeom prst="roundRect">
            <a:avLst/>
          </a:prstGeom>
          <a:solidFill>
            <a:schemeClr val="bg1"/>
          </a:solidFill>
          <a:ln>
            <a:solidFill>
              <a:srgbClr val="7863A7"/>
            </a:solidFill>
          </a:ln>
          <a:effectLst>
            <a:glow>
              <a:srgbClr val="7863A7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8866" y="276736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863A7"/>
                </a:solidFill>
              </a:rPr>
              <a:t>Your Logo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Thank you for listening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TCH logo (cc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276872"/>
            <a:ext cx="220718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Counsel House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r>
              <a:rPr lang="en-US" sz="1600" dirty="0" smtClean="0">
                <a:solidFill>
                  <a:srgbClr val="818284"/>
                </a:solidFill>
                <a:latin typeface="Calibri" pitchFamily="34" charset="0"/>
              </a:rPr>
              <a:t>An independent ‘virtual’ consultancy providing interim management, consultancy and crisis management services.</a:t>
            </a:r>
          </a:p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SzPct val="70000"/>
            </a:pPr>
            <a:r>
              <a:rPr lang="en-US" sz="1600" dirty="0" smtClean="0">
                <a:solidFill>
                  <a:srgbClr val="818284"/>
                </a:solidFill>
                <a:latin typeface="Calibri" pitchFamily="34" charset="0"/>
              </a:rPr>
              <a:t>Provides senior management with access to a team of some of the UK’s most experienced independent consultants.</a:t>
            </a:r>
          </a:p>
          <a:p>
            <a:pPr>
              <a:buSzPct val="70000"/>
            </a:pPr>
            <a:endParaRPr lang="en-US" sz="1600" dirty="0" smtClean="0">
              <a:solidFill>
                <a:srgbClr val="818284"/>
              </a:solidFill>
              <a:latin typeface="Calibri" pitchFamily="34" charset="0"/>
            </a:endParaRPr>
          </a:p>
          <a:p>
            <a:pPr>
              <a:buSzPct val="70000"/>
            </a:pPr>
            <a:r>
              <a:rPr lang="en-US" sz="1600" dirty="0" smtClean="0">
                <a:solidFill>
                  <a:srgbClr val="818284"/>
                </a:solidFill>
                <a:latin typeface="Calibri" pitchFamily="34" charset="0"/>
              </a:rPr>
              <a:t>Our consultants have worked in airlines, banking, charity, engineering, IT, professional services, railways, etc.</a:t>
            </a:r>
          </a:p>
          <a:p>
            <a:pPr>
              <a:buSzPct val="70000"/>
            </a:pPr>
            <a:endParaRPr lang="en-US" sz="1600" dirty="0" smtClean="0">
              <a:solidFill>
                <a:srgbClr val="818284"/>
              </a:solidFill>
              <a:latin typeface="Calibri" pitchFamily="34" charset="0"/>
            </a:endParaRPr>
          </a:p>
          <a:p>
            <a:pPr>
              <a:buSzPct val="70000"/>
            </a:pPr>
            <a:r>
              <a:rPr lang="en-US" sz="1600" dirty="0" smtClean="0">
                <a:solidFill>
                  <a:srgbClr val="818284"/>
                </a:solidFill>
                <a:latin typeface="Calibri" pitchFamily="34" charset="0"/>
              </a:rPr>
              <a:t>Handled a number of high-profile issues and crises for major public sector </a:t>
            </a:r>
            <a:r>
              <a:rPr lang="en-US" sz="1600" dirty="0" err="1" smtClean="0">
                <a:solidFill>
                  <a:srgbClr val="818284"/>
                </a:solidFill>
                <a:latin typeface="Calibri" pitchFamily="34" charset="0"/>
              </a:rPr>
              <a:t>organisations</a:t>
            </a:r>
            <a:r>
              <a:rPr lang="en-US" sz="1600" dirty="0" smtClean="0">
                <a:solidFill>
                  <a:srgbClr val="818284"/>
                </a:solidFill>
                <a:latin typeface="Calibri" pitchFamily="34" charset="0"/>
              </a:rPr>
              <a:t> and FTSE-listed companies.</a:t>
            </a:r>
          </a:p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in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is a crisis?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in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836712"/>
            <a:ext cx="5989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A crisis is something that can result in:</a:t>
            </a:r>
            <a:endParaRPr lang="en-US" sz="2000" dirty="0">
              <a:solidFill>
                <a:srgbClr val="818284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1206044"/>
            <a:ext cx="6180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a boycott of your company’s products or service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loss of consumer confidence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damaged trade relations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a dramatic  fall in share price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low staff morale / inability to recruit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major lawsuits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reduced credit ratings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immeasurable damage to the company's reputation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demands for resignations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the loss of a license to operate</a:t>
            </a:r>
          </a:p>
          <a:p>
            <a:pPr marL="742950" lvl="1" indent="-285750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possible closure of part or all of the company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is a crisis?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70000"/>
              <a:buFontTx/>
              <a:buChar char="•"/>
            </a:pPr>
            <a:r>
              <a:rPr lang="en-GB" sz="2000" dirty="0" smtClean="0">
                <a:solidFill>
                  <a:srgbClr val="818284"/>
                </a:solidFill>
                <a:latin typeface="Calibri" pitchFamily="34" charset="0"/>
              </a:rPr>
              <a:t>BP oil spill</a:t>
            </a:r>
            <a:endParaRPr lang="en-US" sz="2000" dirty="0" smtClean="0">
              <a:solidFill>
                <a:srgbClr val="818284"/>
              </a:solidFill>
              <a:latin typeface="Calibri" pitchFamily="34" charset="0"/>
            </a:endParaRP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$11.2 billion clean-up bill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$20 billion compensation fund for victims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US </a:t>
            </a:r>
            <a:r>
              <a:rPr lang="en-US" sz="2000" dirty="0" err="1" smtClean="0">
                <a:solidFill>
                  <a:srgbClr val="818284"/>
                </a:solidFill>
                <a:latin typeface="Calibri" pitchFamily="34" charset="0"/>
              </a:rPr>
              <a:t>DoJ</a:t>
            </a: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investigation pending - potential lawsuits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At its worst, 30% + drop in share value.</a:t>
            </a:r>
          </a:p>
          <a:p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Care home 'abuse' caught on film 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Four arrests after patient abuse caught on film 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Undercover reporter 'haunted' by abuse of patients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11560" y="836712"/>
            <a:ext cx="8064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18284"/>
                </a:solidFill>
                <a:latin typeface="Calibri" pitchFamily="34" charset="0"/>
              </a:rPr>
              <a:t>It can happen to </a:t>
            </a:r>
            <a:r>
              <a:rPr lang="en-US" sz="2800" dirty="0" smtClean="0">
                <a:solidFill>
                  <a:srgbClr val="818284"/>
                </a:solidFill>
                <a:latin typeface="Calibri" pitchFamily="34" charset="0"/>
              </a:rPr>
              <a:t>any </a:t>
            </a:r>
            <a:r>
              <a:rPr lang="en-US" sz="2800" dirty="0" err="1" smtClean="0">
                <a:solidFill>
                  <a:srgbClr val="818284"/>
                </a:solidFill>
                <a:latin typeface="Calibri" pitchFamily="34" charset="0"/>
              </a:rPr>
              <a:t>organisation</a:t>
            </a:r>
            <a:r>
              <a:rPr lang="en-US" sz="2800" dirty="0" smtClean="0">
                <a:solidFill>
                  <a:srgbClr val="818284"/>
                </a:solidFill>
                <a:latin typeface="Calibri" pitchFamily="34" charset="0"/>
              </a:rPr>
              <a:t>, large or small:</a:t>
            </a:r>
            <a:endParaRPr lang="en-US" sz="2800" dirty="0">
              <a:solidFill>
                <a:srgbClr val="81828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is a crisis?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Two-tier reporting and involvement are required 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Needs both the commitment and involvement of the trustees and the executive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In some cases, a corporation can afford to be seen as a ‘bad boy’ whilst a charity cannot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A reputation lost in the voluntary sector maybe harder to regain than in the commercial sector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The management teams in the voluntary sector are probably less likely to have been prepared to face a crisis</a:t>
            </a:r>
          </a:p>
          <a:p>
            <a:endParaRPr lang="en-GB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11560" y="836712"/>
            <a:ext cx="8064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18284"/>
                </a:solidFill>
                <a:latin typeface="Calibri" pitchFamily="34" charset="0"/>
              </a:rPr>
              <a:t>Crisis management is different for a charity</a:t>
            </a:r>
            <a:endParaRPr lang="en-US" sz="2800" dirty="0">
              <a:solidFill>
                <a:srgbClr val="81828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can the Trustees do in a crisis?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Provide gravitas, experience and advice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Offer a ‘sounding board’ for the executive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Review and approve crisis plan (plus media statements)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Offer the objective opinion, both to the executive and to the media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Act as the senior spokesperson / figurehead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Mentor the executive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Bring in external expertise if required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If appropriate, remove or replace a dysfunctional executive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can the Executive do in a crisis?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Develop and execute a crisis management plan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Identify and communicate with ALL the stakeholders that matter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Act as frontline spokesperson for the </a:t>
            </a:r>
            <a:r>
              <a:rPr lang="en-US" sz="2000" dirty="0" err="1" smtClean="0">
                <a:solidFill>
                  <a:srgbClr val="818284"/>
                </a:solidFill>
                <a:latin typeface="Calibri" pitchFamily="34" charset="0"/>
              </a:rPr>
              <a:t>organisation</a:t>
            </a:r>
            <a:endParaRPr lang="en-US" sz="2000" dirty="0" smtClean="0">
              <a:solidFill>
                <a:srgbClr val="818284"/>
              </a:solidFill>
              <a:latin typeface="Calibri" pitchFamily="34" charset="0"/>
            </a:endParaRP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Respond to enquires and issue statements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Monitor what is going on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Keep the team ‘onside’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Report to the Trustees</a:t>
            </a:r>
          </a:p>
          <a:p>
            <a:pPr lvl="1">
              <a:buSzPct val="70000"/>
              <a:buFontTx/>
              <a:buChar char="•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Go when ‘the game is up’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Crisis management – the strategy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5577879" cy="1914004"/>
          </a:xfrm>
        </p:spPr>
        <p:txBody>
          <a:bodyPr/>
          <a:lstStyle/>
          <a:p>
            <a:r>
              <a:rPr lang="en-US" dirty="0" smtClean="0">
                <a:solidFill>
                  <a:srgbClr val="818284"/>
                </a:solidFill>
                <a:latin typeface="Calibri" pitchFamily="34" charset="0"/>
              </a:rPr>
              <a:t>The overriding strategy is to set out to be in a better position after the crisis dies down than the one you were in before the crisis arose.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rnd_5796538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836712"/>
            <a:ext cx="3779912" cy="5544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863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63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ten-step plan for crisis management: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196752"/>
            <a:ext cx="811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63A7"/>
              </a:buClr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856" y="6429709"/>
            <a:ext cx="5943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role of the Executive and the Trustees is a crisis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4" y="184393"/>
            <a:ext cx="2069151" cy="5083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Be prepared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Start to take the initiative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Develop a sympathetic persona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Set </a:t>
            </a: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your own agenda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Make the media your ally and not the enemy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Create effective channels of communication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Know your target audiences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Front up your own </a:t>
            </a:r>
            <a:r>
              <a:rPr lang="en-US" sz="2000" dirty="0" err="1" smtClean="0">
                <a:solidFill>
                  <a:srgbClr val="818284"/>
                </a:solidFill>
                <a:latin typeface="Calibri" pitchFamily="34" charset="0"/>
              </a:rPr>
              <a:t>defence</a:t>
            </a:r>
            <a:endParaRPr lang="en-US" sz="2000" dirty="0" smtClean="0">
              <a:solidFill>
                <a:srgbClr val="818284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Find objective and authoritative allies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18284"/>
                </a:solidFill>
                <a:latin typeface="Calibri" pitchFamily="34" charset="0"/>
              </a:rPr>
              <a:t> Don’t reinvent the wheel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939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Illsley</dc:creator>
  <cp:lastModifiedBy>Robin</cp:lastModifiedBy>
  <cp:revision>106</cp:revision>
  <dcterms:created xsi:type="dcterms:W3CDTF">2012-01-16T09:05:39Z</dcterms:created>
  <dcterms:modified xsi:type="dcterms:W3CDTF">2013-02-13T09:34:05Z</dcterms:modified>
</cp:coreProperties>
</file>